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2" r:id="rId3"/>
    <p:sldId id="285" r:id="rId4"/>
    <p:sldId id="289" r:id="rId5"/>
    <p:sldId id="291" r:id="rId6"/>
    <p:sldId id="292" r:id="rId7"/>
    <p:sldId id="293" r:id="rId8"/>
    <p:sldId id="294" r:id="rId9"/>
    <p:sldId id="299" r:id="rId10"/>
    <p:sldId id="295" r:id="rId11"/>
    <p:sldId id="296" r:id="rId12"/>
    <p:sldId id="297" r:id="rId13"/>
    <p:sldId id="29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91" d="100"/>
          <a:sy n="91" d="100"/>
        </p:scale>
        <p:origin x="80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535FA-FD06-4F4B-9B91-7892258B3E1B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B7464-490A-4728-8005-C105155C6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7DEFAD-7E93-4C77-BED8-88FC2F874675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FC29AE-A33C-4C64-B2E3-82467F4B637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4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1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7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6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8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9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8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2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2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F4D5D-7160-466E-A141-AC055679AC88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96CF9-9579-4696-99F6-E1835167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7772400" cy="8001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How do I charge a fee?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44037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200150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Narrow" pitchFamily="34" charset="0"/>
              </a:rPr>
              <a:t>by </a:t>
            </a:r>
          </a:p>
          <a:p>
            <a:endParaRPr lang="en-US" sz="1600" dirty="0" smtClean="0">
              <a:solidFill>
                <a:srgbClr val="003300"/>
              </a:solidFill>
              <a:latin typeface="Arial Narrow" pitchFamily="34" charset="0"/>
            </a:endParaRPr>
          </a:p>
          <a:p>
            <a:r>
              <a:rPr lang="en-US" sz="1800" dirty="0" smtClean="0">
                <a:solidFill>
                  <a:srgbClr val="003300"/>
                </a:solidFill>
                <a:latin typeface="Arial Narrow" pitchFamily="34" charset="0"/>
              </a:rPr>
              <a:t>Suresh </a:t>
            </a:r>
            <a:r>
              <a:rPr lang="en-US" sz="1800" dirty="0" err="1" smtClean="0">
                <a:solidFill>
                  <a:srgbClr val="003300"/>
                </a:solidFill>
                <a:latin typeface="Arial Narrow" pitchFamily="34" charset="0"/>
              </a:rPr>
              <a:t>Sadagopan</a:t>
            </a:r>
            <a:endParaRPr lang="en-US" sz="1800" dirty="0" smtClean="0">
              <a:solidFill>
                <a:srgbClr val="003300"/>
              </a:solidFill>
              <a:latin typeface="Arial Narrow" pitchFamily="34" charset="0"/>
            </a:endParaRPr>
          </a:p>
          <a:p>
            <a:r>
              <a:rPr lang="en-US" sz="1600" dirty="0" smtClean="0">
                <a:solidFill>
                  <a:srgbClr val="003300"/>
                </a:solidFill>
                <a:latin typeface="Arial Narrow" pitchFamily="34" charset="0"/>
              </a:rPr>
              <a:t>Founder</a:t>
            </a:r>
          </a:p>
          <a:p>
            <a:r>
              <a:rPr lang="en-US" sz="2400" i="1" dirty="0" smtClean="0">
                <a:solidFill>
                  <a:srgbClr val="C00000"/>
                </a:solidFill>
                <a:latin typeface="Arial Narrow" pitchFamily="34" charset="0"/>
              </a:rPr>
              <a:t>Ladder7 Financial Advisories</a:t>
            </a:r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>
            <a:off x="990600" y="24003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8382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0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23825" y="43815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Narrow" pitchFamily="34" charset="0"/>
              </a:rPr>
              <a:t>How to make people pay fees?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343025" y="1352550"/>
            <a:ext cx="7010400" cy="304800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US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Alter </a:t>
            </a:r>
            <a:r>
              <a:rPr lang="en-US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 frame of reference</a:t>
            </a:r>
          </a:p>
          <a:p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400050" lvl="1" indent="0">
              <a:buNone/>
            </a:pPr>
            <a:r>
              <a:rPr lang="en-US" sz="10800" b="1" i="1" dirty="0" err="1" smtClean="0">
                <a:solidFill>
                  <a:srgbClr val="C00000"/>
                </a:solidFill>
                <a:latin typeface="Arial Narrow" pitchFamily="34" charset="0"/>
              </a:rPr>
              <a:t>Prakash</a:t>
            </a:r>
            <a:r>
              <a:rPr lang="en-US" sz="10800" b="1" i="1" dirty="0" smtClean="0">
                <a:solidFill>
                  <a:srgbClr val="C00000"/>
                </a:solidFill>
                <a:latin typeface="Arial Narrow" pitchFamily="34" charset="0"/>
              </a:rPr>
              <a:t> got his answer</a:t>
            </a:r>
          </a:p>
          <a:p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/>
            <a:r>
              <a:rPr lang="en-US" sz="10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Driver </a:t>
            </a:r>
            <a:r>
              <a:rPr lang="en-US" sz="10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/ maid - how much they will be paid over the life time. …</a:t>
            </a:r>
          </a:p>
          <a:p>
            <a:pPr lvl="1"/>
            <a:endParaRPr lang="en-US" sz="108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/>
            <a:r>
              <a:rPr lang="en-US" sz="10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Transactional  </a:t>
            </a:r>
            <a:r>
              <a:rPr lang="en-US" sz="10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vs</a:t>
            </a:r>
            <a:r>
              <a:rPr lang="en-US" sz="10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 Transformational</a:t>
            </a:r>
          </a:p>
          <a:p>
            <a:pPr lvl="1"/>
            <a:endParaRPr lang="en-US" sz="108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23825" y="43815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Narrow" pitchFamily="34" charset="0"/>
              </a:rPr>
              <a:t>Message to client 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762000" y="1581150"/>
            <a:ext cx="8000999" cy="3124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1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Choose </a:t>
            </a:r>
            <a:r>
              <a:rPr lang="en-US" sz="1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 right Advisor &amp; then </a:t>
            </a:r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1714500" lvl="4" indent="0">
              <a:buNone/>
            </a:pPr>
            <a:r>
              <a:rPr lang="en-US" sz="12800" dirty="0" smtClean="0">
                <a:solidFill>
                  <a:srgbClr val="C00000"/>
                </a:solidFill>
                <a:latin typeface="Arial Narrow" pitchFamily="34" charset="0"/>
              </a:rPr>
              <a:t>implicitly </a:t>
            </a:r>
            <a:r>
              <a:rPr lang="en-US" sz="12800" dirty="0">
                <a:solidFill>
                  <a:srgbClr val="C00000"/>
                </a:solidFill>
                <a:latin typeface="Arial Narrow" pitchFamily="34" charset="0"/>
              </a:rPr>
              <a:t>follow their </a:t>
            </a:r>
            <a:r>
              <a:rPr lang="en-US" sz="12800" dirty="0" smtClean="0">
                <a:solidFill>
                  <a:srgbClr val="C00000"/>
                </a:solidFill>
                <a:latin typeface="Arial Narrow" pitchFamily="34" charset="0"/>
              </a:rPr>
              <a:t>advice</a:t>
            </a:r>
            <a:endParaRPr lang="en-US" sz="12800" dirty="0">
              <a:solidFill>
                <a:srgbClr val="C00000"/>
              </a:solidFill>
              <a:latin typeface="Arial Narrow" pitchFamily="34" charset="0"/>
            </a:endParaRPr>
          </a:p>
          <a:p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r>
              <a:rPr lang="en-US" sz="1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We don’t argue with those who </a:t>
            </a:r>
            <a:r>
              <a:rPr lang="en-US" sz="1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charge less, for … </a:t>
            </a:r>
          </a:p>
          <a:p>
            <a:pPr marL="0" indent="0" algn="ctr">
              <a:buNone/>
            </a:pPr>
            <a:r>
              <a:rPr lang="en-US" sz="1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     </a:t>
            </a:r>
            <a:r>
              <a:rPr lang="en-US" sz="12800" dirty="0" smtClean="0">
                <a:solidFill>
                  <a:srgbClr val="C00000"/>
                </a:solidFill>
                <a:latin typeface="Arial Narrow" pitchFamily="34" charset="0"/>
              </a:rPr>
              <a:t>they </a:t>
            </a:r>
            <a:r>
              <a:rPr lang="en-US" sz="12800" dirty="0">
                <a:solidFill>
                  <a:srgbClr val="C00000"/>
                </a:solidFill>
                <a:latin typeface="Arial Narrow" pitchFamily="34" charset="0"/>
              </a:rPr>
              <a:t>already know what their services are worth!</a:t>
            </a: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4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54305" y="142875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arrow" pitchFamily="34" charset="0"/>
              </a:rPr>
              <a:t>Thought for us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343025" y="2647950"/>
            <a:ext cx="7010400" cy="10668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1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We </a:t>
            </a:r>
            <a:r>
              <a:rPr lang="en-US" sz="1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just have to show them why they can’t do without </a:t>
            </a:r>
            <a:r>
              <a:rPr lang="en-US" sz="1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us… </a:t>
            </a:r>
          </a:p>
          <a:p>
            <a:pPr marL="0" lvl="0" indent="0">
              <a:buNone/>
            </a:pPr>
            <a:r>
              <a:rPr lang="en-US" sz="1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	</a:t>
            </a:r>
            <a:r>
              <a:rPr lang="en-US" sz="11100" dirty="0" smtClean="0">
                <a:solidFill>
                  <a:srgbClr val="C00000"/>
                </a:solidFill>
                <a:latin typeface="Arial Narrow" pitchFamily="34" charset="0"/>
              </a:rPr>
              <a:t>  </a:t>
            </a:r>
            <a:r>
              <a:rPr lang="en-US" sz="14400" dirty="0" smtClean="0">
                <a:solidFill>
                  <a:srgbClr val="C00000"/>
                </a:solidFill>
                <a:latin typeface="Arial Narrow" pitchFamily="34" charset="0"/>
              </a:rPr>
              <a:t>Fee </a:t>
            </a:r>
            <a:r>
              <a:rPr lang="en-US" sz="14400" dirty="0">
                <a:solidFill>
                  <a:srgbClr val="C00000"/>
                </a:solidFill>
                <a:latin typeface="Arial Narrow" pitchFamily="34" charset="0"/>
              </a:rPr>
              <a:t>is never a </a:t>
            </a:r>
            <a:r>
              <a:rPr lang="en-US" sz="14400" dirty="0" smtClean="0">
                <a:solidFill>
                  <a:srgbClr val="C00000"/>
                </a:solidFill>
                <a:latin typeface="Arial Narrow" pitchFamily="34" charset="0"/>
              </a:rPr>
              <a:t>problem</a:t>
            </a:r>
            <a:endParaRPr lang="en-US" sz="14400" dirty="0">
              <a:solidFill>
                <a:srgbClr val="C00000"/>
              </a:solidFill>
              <a:latin typeface="Arial Narrow" pitchFamily="34" charset="0"/>
            </a:endParaRPr>
          </a:p>
          <a:p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0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971549"/>
            <a:ext cx="35814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4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If </a:t>
            </a:r>
            <a:r>
              <a:rPr lang="en-US" dirty="0">
                <a:latin typeface="Arial Narrow" pitchFamily="34" charset="0"/>
              </a:rPr>
              <a:t>you don’t know where you are going, any road will take you </a:t>
            </a:r>
            <a:r>
              <a:rPr lang="en-US" dirty="0" smtClean="0">
                <a:latin typeface="Arial Narrow" pitchFamily="34" charset="0"/>
              </a:rPr>
              <a:t>there</a:t>
            </a:r>
            <a:r>
              <a:rPr lang="en-US" dirty="0">
                <a:latin typeface="Arial Narrow" pitchFamily="34" charset="0"/>
              </a:rPr>
              <a:t/>
            </a:r>
            <a:br>
              <a:rPr lang="en-US" dirty="0">
                <a:latin typeface="Arial Narrow" pitchFamily="34" charset="0"/>
              </a:rPr>
            </a:br>
            <a:endParaRPr lang="en-US" dirty="0" smtClean="0">
              <a:latin typeface="Arial Narrow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arrow" pitchFamily="34" charset="0"/>
              </a:rPr>
              <a:t>Why Advisory &amp; fees</a:t>
            </a:r>
            <a:r>
              <a:rPr lang="en-US" dirty="0" smtClean="0">
                <a:latin typeface="Arial Narrow" pitchFamily="34" charset="0"/>
              </a:rPr>
              <a:t>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219200" y="1428750"/>
            <a:ext cx="7010400" cy="2743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Opportunity </a:t>
            </a:r>
            <a:r>
              <a:rPr lang="en-US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-</a:t>
            </a:r>
            <a:r>
              <a:rPr lang="en-US" sz="1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  </a:t>
            </a:r>
            <a:r>
              <a:rPr lang="en-US" sz="1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People </a:t>
            </a:r>
            <a:r>
              <a:rPr lang="en-US" sz="1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are looking for </a:t>
            </a:r>
            <a:r>
              <a:rPr lang="en-US" sz="1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advice… </a:t>
            </a:r>
          </a:p>
          <a:p>
            <a:pPr marL="457200" lvl="1" indent="0">
              <a:buNone/>
            </a:pPr>
            <a:endParaRPr lang="en-US" sz="11200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457200" lvl="1" indent="0">
              <a:buNone/>
            </a:pPr>
            <a:r>
              <a:rPr lang="en-US" sz="11200" i="1" dirty="0" smtClean="0">
                <a:solidFill>
                  <a:srgbClr val="FF0000"/>
                </a:solidFill>
                <a:latin typeface="Arial Narrow" pitchFamily="34" charset="0"/>
              </a:rPr>
              <a:t>	</a:t>
            </a:r>
            <a:r>
              <a:rPr lang="en-US" sz="11200" i="1" dirty="0" err="1" smtClean="0">
                <a:solidFill>
                  <a:srgbClr val="C00000"/>
                </a:solidFill>
                <a:latin typeface="Arial Narrow" pitchFamily="34" charset="0"/>
              </a:rPr>
              <a:t>Arvind</a:t>
            </a:r>
            <a:r>
              <a:rPr lang="en-US" sz="11200" i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11200" i="1" dirty="0">
                <a:solidFill>
                  <a:srgbClr val="C00000"/>
                </a:solidFill>
                <a:latin typeface="Arial Narrow" pitchFamily="34" charset="0"/>
              </a:rPr>
              <a:t>has no one to advice </a:t>
            </a:r>
            <a:r>
              <a:rPr lang="en-US" sz="11200" i="1" dirty="0" smtClean="0">
                <a:solidFill>
                  <a:srgbClr val="C00000"/>
                </a:solidFill>
                <a:latin typeface="Arial Narrow" pitchFamily="34" charset="0"/>
              </a:rPr>
              <a:t>him</a:t>
            </a:r>
          </a:p>
          <a:p>
            <a:endParaRPr lang="en-US" sz="112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0"/>
            <a:r>
              <a:rPr lang="en-US" sz="1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Keeps us on our toes &amp; at the cutting edge.  Earn </a:t>
            </a:r>
            <a:r>
              <a:rPr lang="en-US" sz="1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respect.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 </a:t>
            </a: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2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arrow" pitchFamily="34" charset="0"/>
              </a:rPr>
              <a:t>Why Advisory &amp; fees</a:t>
            </a:r>
            <a:r>
              <a:rPr lang="en-US" dirty="0" smtClean="0">
                <a:latin typeface="Arial Narrow" pitchFamily="34" charset="0"/>
              </a:rPr>
              <a:t>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524000" y="1428750"/>
            <a:ext cx="6705600" cy="27432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 sz="108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r>
              <a:rPr lang="en-US" sz="10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Full control over earnings, unlike commission business where regulator controls </a:t>
            </a:r>
            <a:r>
              <a:rPr lang="en-US" sz="10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it.</a:t>
            </a:r>
            <a:endParaRPr lang="en-US" sz="112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endParaRPr lang="en-US" sz="112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r>
              <a:rPr lang="en-US" sz="10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 future is moving </a:t>
            </a:r>
            <a:r>
              <a:rPr lang="en-US" sz="10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there</a:t>
            </a:r>
            <a:endParaRPr lang="en-US" sz="108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0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23825" y="43815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arrow" pitchFamily="34" charset="0"/>
              </a:rPr>
              <a:t>How to make people pay fees?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327785" y="1428750"/>
            <a:ext cx="7010400" cy="2743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Value </a:t>
            </a:r>
            <a:r>
              <a:rPr lang="en-US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they derive through the </a:t>
            </a:r>
            <a:r>
              <a:rPr lang="en-US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advisor</a:t>
            </a:r>
          </a:p>
          <a:p>
            <a:endParaRPr lang="en-US" sz="112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457200" lvl="1" indent="0">
              <a:buNone/>
            </a:pPr>
            <a:r>
              <a:rPr lang="en-US" sz="9600" i="1" dirty="0" err="1" smtClean="0">
                <a:solidFill>
                  <a:srgbClr val="C00000"/>
                </a:solidFill>
                <a:latin typeface="Arial Narrow" pitchFamily="34" charset="0"/>
              </a:rPr>
              <a:t>Bhawani</a:t>
            </a:r>
            <a:r>
              <a:rPr lang="en-US" sz="9600" i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9600" i="1" dirty="0">
                <a:solidFill>
                  <a:srgbClr val="C00000"/>
                </a:solidFill>
                <a:latin typeface="Arial Narrow" pitchFamily="34" charset="0"/>
              </a:rPr>
              <a:t>learns a “Valuable” </a:t>
            </a:r>
            <a:r>
              <a:rPr lang="en-US" sz="9600" i="1" dirty="0" smtClean="0">
                <a:solidFill>
                  <a:srgbClr val="C00000"/>
                </a:solidFill>
                <a:latin typeface="Arial Narrow" pitchFamily="34" charset="0"/>
              </a:rPr>
              <a:t>lesson</a:t>
            </a:r>
          </a:p>
          <a:p>
            <a:pPr lvl="1"/>
            <a:endParaRPr lang="en-US" sz="108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Clarity </a:t>
            </a:r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&amp; peace of mind – not returns</a:t>
            </a:r>
          </a:p>
          <a:p>
            <a:pPr lvl="1">
              <a:buFont typeface="Wingdings" pitchFamily="2" charset="2"/>
              <a:buChar char="§"/>
            </a:pP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Better structured portfolio, better tax efficiency, right choice of products, better goal </a:t>
            </a:r>
            <a:r>
              <a:rPr 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alignment</a:t>
            </a: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23825" y="43815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Narrow" pitchFamily="34" charset="0"/>
              </a:rPr>
              <a:t>How to make people pay fees?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327785" y="1428750"/>
            <a:ext cx="7010400" cy="304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Sanity of </a:t>
            </a:r>
            <a:r>
              <a:rPr lang="en-US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thought</a:t>
            </a:r>
          </a:p>
          <a:p>
            <a:endParaRPr lang="en-US" sz="112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Stopping them from making mistakes</a:t>
            </a:r>
          </a:p>
          <a:p>
            <a:pPr lvl="1">
              <a:buFont typeface="Wingdings" pitchFamily="2" charset="2"/>
              <a:buChar char="§"/>
            </a:pP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Unbiased, third party sounding board to clients</a:t>
            </a:r>
          </a:p>
          <a:p>
            <a:pPr lvl="1">
              <a:buFont typeface="Wingdings" pitchFamily="2" charset="2"/>
              <a:buChar char="§"/>
            </a:pP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Giving them perspectives that they would find difficult to get</a:t>
            </a: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23825" y="43815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Narrow" pitchFamily="34" charset="0"/>
              </a:rPr>
              <a:t>How to make people pay fees?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327785" y="1428750"/>
            <a:ext cx="7010400" cy="2743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Help </a:t>
            </a:r>
            <a:r>
              <a:rPr lang="en-US" sz="1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them understand the importance of </a:t>
            </a:r>
            <a:r>
              <a:rPr lang="en-US" sz="1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money</a:t>
            </a:r>
          </a:p>
          <a:p>
            <a:endParaRPr lang="en-US" sz="1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They work for 35 years to earn money…</a:t>
            </a:r>
          </a:p>
          <a:p>
            <a:pPr lvl="1">
              <a:buFont typeface="Wingdings" pitchFamily="2" charset="2"/>
              <a:buChar char="§"/>
            </a:pP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But don’t spend time before investing</a:t>
            </a:r>
          </a:p>
          <a:p>
            <a:pPr lvl="1">
              <a:buFont typeface="Wingdings" pitchFamily="2" charset="2"/>
              <a:buChar char="§"/>
            </a:pPr>
            <a:endParaRPr lang="en-US" sz="96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457200" lvl="1" indent="0">
              <a:buNone/>
            </a:pPr>
            <a:r>
              <a:rPr lang="en-US" sz="9600" i="1" dirty="0" smtClean="0">
                <a:solidFill>
                  <a:srgbClr val="C00000"/>
                </a:solidFill>
                <a:latin typeface="Arial Narrow" pitchFamily="34" charset="0"/>
              </a:rPr>
              <a:t>People spend a lot more time planning picnics/ parties !</a:t>
            </a:r>
            <a:endParaRPr lang="en-US" sz="9600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5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23825" y="43815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Narrow" pitchFamily="34" charset="0"/>
              </a:rPr>
              <a:t>How to make people pay fees?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254760" y="2038350"/>
            <a:ext cx="7010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Pay fees from the savings</a:t>
            </a:r>
          </a:p>
          <a:p>
            <a:pPr marL="457200" lvl="1" indent="0">
              <a:buNone/>
            </a:pP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457200" lvl="1" indent="0">
              <a:buNone/>
            </a:pPr>
            <a:r>
              <a:rPr lang="en-US" b="1" i="1" dirty="0" err="1" smtClean="0">
                <a:solidFill>
                  <a:srgbClr val="C00000"/>
                </a:solidFill>
                <a:latin typeface="Arial Narrow" pitchFamily="34" charset="0"/>
              </a:rPr>
              <a:t>Roshan</a:t>
            </a:r>
            <a:r>
              <a:rPr lang="en-US" b="1" i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b="1" i="1" dirty="0">
                <a:solidFill>
                  <a:srgbClr val="C00000"/>
                </a:solidFill>
                <a:latin typeface="Arial Narrow" pitchFamily="34" charset="0"/>
              </a:rPr>
              <a:t>now knows who pays for the plan!</a:t>
            </a:r>
          </a:p>
          <a:p>
            <a:endParaRPr lang="en-US" sz="60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endParaRPr lang="en-US" sz="60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457200" lvl="1" indent="0">
              <a:buNone/>
            </a:pPr>
            <a:endParaRPr lang="en-US" sz="6000" i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0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9"/>
          <p:cNvSpPr>
            <a:spLocks noChangeShapeType="1"/>
          </p:cNvSpPr>
          <p:nvPr/>
        </p:nvSpPr>
        <p:spPr bwMode="auto">
          <a:xfrm>
            <a:off x="381000" y="1714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title"/>
          </p:nvPr>
        </p:nvSpPr>
        <p:spPr>
          <a:xfrm>
            <a:off x="123825" y="43815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Narrow" pitchFamily="34" charset="0"/>
              </a:rPr>
              <a:t>How to make people pay fees?</a:t>
            </a:r>
          </a:p>
        </p:txBody>
      </p:sp>
      <p:sp>
        <p:nvSpPr>
          <p:cNvPr id="471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254760" y="1200150"/>
            <a:ext cx="7010400" cy="3657600"/>
          </a:xfrm>
        </p:spPr>
        <p:txBody>
          <a:bodyPr>
            <a:normAutofit fontScale="55000" lnSpcReduction="20000"/>
          </a:bodyPr>
          <a:lstStyle/>
          <a:p>
            <a:endParaRPr lang="en-US" sz="60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5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Give </a:t>
            </a:r>
            <a:r>
              <a:rPr lang="en-US" sz="5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them a benchmark to </a:t>
            </a:r>
            <a:r>
              <a:rPr lang="en-US" sz="5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measure</a:t>
            </a:r>
          </a:p>
          <a:p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  <a:p>
            <a:pPr marL="457200" lvl="1" indent="0">
              <a:buNone/>
            </a:pPr>
            <a:r>
              <a:rPr lang="en-US" sz="5100" b="1" i="1" dirty="0" err="1" smtClean="0">
                <a:solidFill>
                  <a:srgbClr val="C00000"/>
                </a:solidFill>
                <a:latin typeface="Arial Narrow" pitchFamily="34" charset="0"/>
              </a:rPr>
              <a:t>Bala’s</a:t>
            </a:r>
            <a:r>
              <a:rPr lang="en-US" sz="5100" b="1" i="1" dirty="0" smtClean="0">
                <a:solidFill>
                  <a:srgbClr val="C00000"/>
                </a:solidFill>
                <a:latin typeface="Arial Narrow" pitchFamily="34" charset="0"/>
              </a:rPr>
              <a:t> dilemma</a:t>
            </a:r>
          </a:p>
          <a:p>
            <a:pPr marL="457200" lvl="1" indent="0">
              <a:buNone/>
            </a:pPr>
            <a:endParaRPr lang="en-US" sz="6000" i="1" dirty="0">
              <a:solidFill>
                <a:srgbClr val="FF0000"/>
              </a:solidFill>
              <a:latin typeface="Arial Narrow" pitchFamily="34" charset="0"/>
            </a:endParaRPr>
          </a:p>
          <a:p>
            <a:pPr lvl="1"/>
            <a:r>
              <a:rPr lang="en-US" sz="5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Software </a:t>
            </a:r>
            <a:r>
              <a:rPr lang="en-US" sz="5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companies </a:t>
            </a:r>
            <a:r>
              <a:rPr lang="en-US" sz="5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pricing</a:t>
            </a:r>
          </a:p>
          <a:p>
            <a:pPr lvl="1"/>
            <a:r>
              <a:rPr lang="en-US" sz="5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Teachers </a:t>
            </a:r>
            <a:r>
              <a:rPr lang="en-US" sz="5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pricing their services per hour</a:t>
            </a:r>
          </a:p>
        </p:txBody>
      </p:sp>
      <p:sp>
        <p:nvSpPr>
          <p:cNvPr id="47109" name="Line 9"/>
          <p:cNvSpPr>
            <a:spLocks noChangeShapeType="1"/>
          </p:cNvSpPr>
          <p:nvPr/>
        </p:nvSpPr>
        <p:spPr bwMode="auto">
          <a:xfrm>
            <a:off x="914400" y="22860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1447800" y="4972050"/>
            <a:ext cx="73152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61199"/>
            <a:ext cx="1428750" cy="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6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</TotalTime>
  <Words>325</Words>
  <Application>Microsoft Office PowerPoint</Application>
  <PresentationFormat>On-screen Show (16:9)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 Theme</vt:lpstr>
      <vt:lpstr>How do I charge a fee?</vt:lpstr>
      <vt:lpstr>If you don’t know where you are going, any road will take you there </vt:lpstr>
      <vt:lpstr>Why Advisory &amp; fees?</vt:lpstr>
      <vt:lpstr>Why Advisory &amp; fees?</vt:lpstr>
      <vt:lpstr>How to make people pay fees?</vt:lpstr>
      <vt:lpstr>How to make people pay fees?</vt:lpstr>
      <vt:lpstr>How to make people pay fees?</vt:lpstr>
      <vt:lpstr>How to make people pay fees?</vt:lpstr>
      <vt:lpstr>How to make people pay fees?</vt:lpstr>
      <vt:lpstr>How to make people pay fees?</vt:lpstr>
      <vt:lpstr>Message to client </vt:lpstr>
      <vt:lpstr>Thought for us</vt:lpstr>
      <vt:lpstr>PowerPoint Presentation</vt:lpstr>
    </vt:vector>
  </TitlesOfParts>
  <Company>Ladder7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Suresh Sadagopan</dc:creator>
  <cp:lastModifiedBy>Nishant</cp:lastModifiedBy>
  <cp:revision>79</cp:revision>
  <dcterms:created xsi:type="dcterms:W3CDTF">2012-01-20T14:15:44Z</dcterms:created>
  <dcterms:modified xsi:type="dcterms:W3CDTF">2017-02-16T15:23:27Z</dcterms:modified>
</cp:coreProperties>
</file>